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Dosis"/>
      <p:regular r:id="rId37"/>
      <p:bold r:id="rId38"/>
    </p:embeddedFont>
    <p:embeddedFont>
      <p:font typeface="Roboto Black"/>
      <p:bold r:id="rId39"/>
      <p:boldItalic r:id="rId40"/>
    </p:embeddedFont>
    <p:embeddedFont>
      <p:font typeface="Roboto Thin"/>
      <p:regular r:id="rId41"/>
      <p:bold r:id="rId42"/>
      <p:italic r:id="rId43"/>
      <p:boldItalic r:id="rId44"/>
    </p:embeddedFon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9" roundtripDataSignature="AMtx7mgys5h33RZ+iN+5LResKBPjbsiM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Italic.fntdata"/><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Dosis-regular.fntdata"/><Relationship Id="rId36" Type="http://schemas.openxmlformats.org/officeDocument/2006/relationships/slide" Target="slides/slide29.xml"/><Relationship Id="rId39" Type="http://schemas.openxmlformats.org/officeDocument/2006/relationships/font" Target="fonts/RobotoBlack-bold.fntdata"/><Relationship Id="rId38" Type="http://schemas.openxmlformats.org/officeDocument/2006/relationships/font" Target="fonts/Dosis-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477b5d9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16477b5d99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6477b5d99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6477b5d995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477b5d995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6477b5d99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6477b5d99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6477b5d995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6477b5d99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6477b5d99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6477b5d99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6477b5d995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6477b5d99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6477b5d995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64b0e242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64b0e242a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64b0e242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64b0e242a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64b0e242a0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64b0e242a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64b0e242a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64b0e242a0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64b0e242a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164b0e242a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4b0e242a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64b0e242a0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41d51219f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41d51219f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41d51219f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41d51219f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41d51219f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41d51219f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1d51219f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41d51219fe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6477b5d99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6477b5d995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41d51219f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41d51219f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41d51219f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41d51219f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644225419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64422541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644225419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644225419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6442254192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644225419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644225419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644225419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64422541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164422541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1" name="Google Shape;1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 name="Google Shape;1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24"/>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25"/>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25"/>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26"/>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27"/>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70" name="Shape 70"/>
        <p:cNvGrpSpPr/>
        <p:nvPr/>
      </p:nvGrpSpPr>
      <p:grpSpPr>
        <a:xfrm>
          <a:off x="0" y="0"/>
          <a:ext cx="0" cy="0"/>
          <a:chOff x="0" y="0"/>
          <a:chExt cx="0" cy="0"/>
        </a:xfrm>
      </p:grpSpPr>
      <p:sp>
        <p:nvSpPr>
          <p:cNvPr id="71" name="Google Shape;71;p28"/>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73" name="Shape 73"/>
        <p:cNvGrpSpPr/>
        <p:nvPr/>
      </p:nvGrpSpPr>
      <p:grpSpPr>
        <a:xfrm>
          <a:off x="0" y="0"/>
          <a:ext cx="0" cy="0"/>
          <a:chOff x="0" y="0"/>
          <a:chExt cx="0" cy="0"/>
        </a:xfrm>
      </p:grpSpPr>
      <p:sp>
        <p:nvSpPr>
          <p:cNvPr id="74" name="Google Shape;74;p29"/>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9"/>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78" name="Shape 78"/>
        <p:cNvGrpSpPr/>
        <p:nvPr/>
      </p:nvGrpSpPr>
      <p:grpSpPr>
        <a:xfrm>
          <a:off x="0" y="0"/>
          <a:ext cx="0" cy="0"/>
          <a:chOff x="0" y="0"/>
          <a:chExt cx="0" cy="0"/>
        </a:xfrm>
      </p:grpSpPr>
      <p:sp>
        <p:nvSpPr>
          <p:cNvPr id="79" name="Google Shape;79;p30"/>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15" name="Google Shape;15;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16" name="Google Shape;1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82" name="Shape 82"/>
        <p:cNvGrpSpPr/>
        <p:nvPr/>
      </p:nvGrpSpPr>
      <p:grpSpPr>
        <a:xfrm>
          <a:off x="0" y="0"/>
          <a:ext cx="0" cy="0"/>
          <a:chOff x="0" y="0"/>
          <a:chExt cx="0" cy="0"/>
        </a:xfrm>
      </p:grpSpPr>
      <p:sp>
        <p:nvSpPr>
          <p:cNvPr id="83" name="Google Shape;83;p3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31"/>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86" name="Shape 86"/>
        <p:cNvGrpSpPr/>
        <p:nvPr/>
      </p:nvGrpSpPr>
      <p:grpSpPr>
        <a:xfrm>
          <a:off x="0" y="0"/>
          <a:ext cx="0" cy="0"/>
          <a:chOff x="0" y="0"/>
          <a:chExt cx="0" cy="0"/>
        </a:xfrm>
      </p:grpSpPr>
      <p:sp>
        <p:nvSpPr>
          <p:cNvPr id="87" name="Google Shape;87;p32"/>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93" name="Shape 93"/>
        <p:cNvGrpSpPr/>
        <p:nvPr/>
      </p:nvGrpSpPr>
      <p:grpSpPr>
        <a:xfrm>
          <a:off x="0" y="0"/>
          <a:ext cx="0" cy="0"/>
          <a:chOff x="0" y="0"/>
          <a:chExt cx="0" cy="0"/>
        </a:xfrm>
      </p:grpSpPr>
      <p:sp>
        <p:nvSpPr>
          <p:cNvPr id="94" name="Google Shape;94;p33"/>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102" name="Shape 102"/>
        <p:cNvGrpSpPr/>
        <p:nvPr/>
      </p:nvGrpSpPr>
      <p:grpSpPr>
        <a:xfrm>
          <a:off x="0" y="0"/>
          <a:ext cx="0" cy="0"/>
          <a:chOff x="0" y="0"/>
          <a:chExt cx="0" cy="0"/>
        </a:xfrm>
      </p:grpSpPr>
      <p:sp>
        <p:nvSpPr>
          <p:cNvPr id="103" name="Google Shape;103;p34"/>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34"/>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34"/>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34"/>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34"/>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34"/>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34"/>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34"/>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34"/>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34"/>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34"/>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34"/>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139"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35"/>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35"/>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35"/>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55"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62" name="Shape 162"/>
        <p:cNvGrpSpPr/>
        <p:nvPr/>
      </p:nvGrpSpPr>
      <p:grpSpPr>
        <a:xfrm>
          <a:off x="0" y="0"/>
          <a:ext cx="0" cy="0"/>
          <a:chOff x="0" y="0"/>
          <a:chExt cx="0" cy="0"/>
        </a:xfrm>
      </p:grpSpPr>
      <p:sp>
        <p:nvSpPr>
          <p:cNvPr id="163" name="Google Shape;163;p37"/>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69"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74"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83"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86"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43"/>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94"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44"/>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44"/>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44"/>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44"/>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44"/>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44"/>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44"/>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44"/>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44"/>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44"/>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44"/>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44"/>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44"/>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44"/>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44"/>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44"/>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44"/>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44"/>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44"/>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hyperlink" Target="https://github.com/bethharve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291" name="Shape 291"/>
        <p:cNvGrpSpPr/>
        <p:nvPr/>
      </p:nvGrpSpPr>
      <p:grpSpPr>
        <a:xfrm>
          <a:off x="0" y="0"/>
          <a:ext cx="0" cy="0"/>
          <a:chOff x="0" y="0"/>
          <a:chExt cx="0" cy="0"/>
        </a:xfrm>
      </p:grpSpPr>
      <p:sp>
        <p:nvSpPr>
          <p:cNvPr id="292" name="Google Shape;292;p2"/>
          <p:cNvSpPr/>
          <p:nvPr/>
        </p:nvSpPr>
        <p:spPr>
          <a:xfrm>
            <a:off x="466813" y="29940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5600">
                <a:solidFill>
                  <a:schemeClr val="lt1"/>
                </a:solidFill>
                <a:latin typeface="Roboto Black"/>
                <a:ea typeface="Roboto Black"/>
                <a:cs typeface="Roboto Black"/>
                <a:sym typeface="Roboto Black"/>
              </a:rPr>
              <a:t>Analysis of Running Data</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Codecademy Data Science Inference Path Final Project</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Beth Harvey</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October 8, 2022</a:t>
            </a:r>
            <a:endParaRPr b="0" i="0" sz="2800" u="none" cap="none" strike="noStrike">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6477b5d995_0_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Miles per Month by Year</a:t>
            </a:r>
            <a:endParaRPr b="1" i="0" sz="2400" u="none" cap="none" strike="noStrike">
              <a:solidFill>
                <a:srgbClr val="295269"/>
              </a:solidFill>
              <a:latin typeface="Roboto"/>
              <a:ea typeface="Roboto"/>
              <a:cs typeface="Roboto"/>
              <a:sym typeface="Roboto"/>
            </a:endParaRPr>
          </a:p>
        </p:txBody>
      </p:sp>
      <p:sp>
        <p:nvSpPr>
          <p:cNvPr id="345" name="Google Shape;345;g16477b5d995_0_0"/>
          <p:cNvSpPr txBox="1"/>
          <p:nvPr/>
        </p:nvSpPr>
        <p:spPr>
          <a:xfrm>
            <a:off x="259400" y="2491659"/>
            <a:ext cx="3936900" cy="12681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heatmap of miles run per month by year illustrates the training I did for races in 2017-2019. The highest number of miles per month is in the summers of each of those years.</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 typically run the least in January and December.</a:t>
            </a:r>
            <a:endParaRPr sz="1200">
              <a:latin typeface="Roboto"/>
              <a:ea typeface="Roboto"/>
              <a:cs typeface="Roboto"/>
              <a:sym typeface="Roboto"/>
            </a:endParaRPr>
          </a:p>
        </p:txBody>
      </p:sp>
      <p:pic>
        <p:nvPicPr>
          <p:cNvPr id="346" name="Google Shape;346;g16477b5d995_0_0"/>
          <p:cNvPicPr preferRelativeResize="0"/>
          <p:nvPr/>
        </p:nvPicPr>
        <p:blipFill>
          <a:blip r:embed="rId3">
            <a:alphaModFix/>
          </a:blip>
          <a:stretch>
            <a:fillRect/>
          </a:stretch>
        </p:blipFill>
        <p:spPr>
          <a:xfrm>
            <a:off x="4363500" y="1282625"/>
            <a:ext cx="4514850" cy="36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6477b5d995_0_7"/>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Average Run Distance by Year</a:t>
            </a:r>
            <a:endParaRPr b="1" i="0" sz="2400" u="none" cap="none" strike="noStrike">
              <a:solidFill>
                <a:srgbClr val="295269"/>
              </a:solidFill>
              <a:latin typeface="Roboto"/>
              <a:ea typeface="Roboto"/>
              <a:cs typeface="Roboto"/>
              <a:sym typeface="Roboto"/>
            </a:endParaRPr>
          </a:p>
        </p:txBody>
      </p:sp>
      <p:sp>
        <p:nvSpPr>
          <p:cNvPr id="352" name="Google Shape;352;g16477b5d995_0_7"/>
          <p:cNvSpPr txBox="1"/>
          <p:nvPr/>
        </p:nvSpPr>
        <p:spPr>
          <a:xfrm>
            <a:off x="274200" y="2571752"/>
            <a:ext cx="3936900" cy="10014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Not only did I run more miles in 2017-2019, but I also ran farther in each individual run on average.</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In 2020-2022 I have consistently averaged roughly 3.5 miles per run.</a:t>
            </a:r>
            <a:endParaRPr sz="1200">
              <a:latin typeface="Roboto"/>
              <a:ea typeface="Roboto"/>
              <a:cs typeface="Roboto"/>
              <a:sym typeface="Roboto"/>
            </a:endParaRPr>
          </a:p>
        </p:txBody>
      </p:sp>
      <p:pic>
        <p:nvPicPr>
          <p:cNvPr id="353" name="Google Shape;353;g16477b5d995_0_7"/>
          <p:cNvPicPr preferRelativeResize="0"/>
          <p:nvPr/>
        </p:nvPicPr>
        <p:blipFill>
          <a:blip r:embed="rId3">
            <a:alphaModFix/>
          </a:blip>
          <a:stretch>
            <a:fillRect/>
          </a:stretch>
        </p:blipFill>
        <p:spPr>
          <a:xfrm>
            <a:off x="4424875" y="1467650"/>
            <a:ext cx="4200900" cy="310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357" name="Shape 357"/>
        <p:cNvGrpSpPr/>
        <p:nvPr/>
      </p:nvGrpSpPr>
      <p:grpSpPr>
        <a:xfrm>
          <a:off x="0" y="0"/>
          <a:ext cx="0" cy="0"/>
          <a:chOff x="0" y="0"/>
          <a:chExt cx="0" cy="0"/>
        </a:xfrm>
      </p:grpSpPr>
      <p:sp>
        <p:nvSpPr>
          <p:cNvPr id="358" name="Google Shape;358;g16477b5d995_0_1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4</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6477b5d995_0_2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Datasets</a:t>
            </a:r>
            <a:endParaRPr b="1" i="0" sz="2400" u="none" cap="none" strike="noStrike">
              <a:solidFill>
                <a:srgbClr val="295269"/>
              </a:solidFill>
              <a:latin typeface="Roboto"/>
              <a:ea typeface="Roboto"/>
              <a:cs typeface="Roboto"/>
              <a:sym typeface="Roboto"/>
            </a:endParaRPr>
          </a:p>
        </p:txBody>
      </p:sp>
      <p:sp>
        <p:nvSpPr>
          <p:cNvPr id="364" name="Google Shape;364;g16477b5d995_0_24"/>
          <p:cNvSpPr txBox="1"/>
          <p:nvPr/>
        </p:nvSpPr>
        <p:spPr>
          <a:xfrm>
            <a:off x="3182175" y="1201325"/>
            <a:ext cx="5867700" cy="31650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between 3 and 4 miles in length</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activities_3_4 = activities_reg[(activities_reg.distance &gt;= 3) &amp; (activities_reg.distance &lt;= 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after March 20, 2022)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activities_after = activities_3_4[activities_3_4.date &gt;= '2022-03-20']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before March 20, 2022 (set 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activities_before = activities_3_4[activities_3_4.date &lt; '2022-03-20']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March - September for previous years (set 3)</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summer_2017 = activities_before[(activities_before.date &gt;= '2017-03-20') &amp; (activities_before.date &lt;= '2017-09-21')]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summer_2018 = activities_before[(activities_before.date &gt;= '2018-03-20') &amp; (activities_before.date &lt;= '2018-09-21')]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summer_2019 = activities_before[(activities_before.date &gt;= '2019-03-20') &amp; (activities_before.date &lt;= '2019-09-21')]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summer_2020 = activities_before[(activities_before.date &gt;= '2020-03-20') &amp; (activities_before.date &lt;= '2020-09-21')]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summer_2021 = activities_before[(activities_before.date &gt;= '2021-03-20') &amp; (activities_before.date &lt;= '2021-09-21')]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
        <p:nvSpPr>
          <p:cNvPr id="365" name="Google Shape;365;g16477b5d995_0_24"/>
          <p:cNvSpPr txBox="1"/>
          <p:nvPr/>
        </p:nvSpPr>
        <p:spPr>
          <a:xfrm>
            <a:off x="177975" y="1201325"/>
            <a:ext cx="3004200" cy="3165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The first step of this analysis was to limit the data to just the runs with a distance between 3 and 4 miles (activities_3_4).</a:t>
            </a:r>
            <a:endParaRPr b="0" i="0" sz="1200" u="none" cap="none" strike="noStrike">
              <a:solidFill>
                <a:srgbClr val="000000"/>
              </a:solidFill>
              <a:latin typeface="Roboto"/>
              <a:ea typeface="Roboto"/>
              <a:cs typeface="Roboto"/>
              <a:sym typeface="Roboto"/>
            </a:endParaRPr>
          </a:p>
          <a:p>
            <a:pPr indent="-304800" lvl="0" marL="457200" marR="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This dataset was then divided into data from before and after March 20, 2022 (activities_after and activities_before) for the two-sample t-test.</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Then activities_3_4 was divided into datasets for March 20 - September 21 of each year for the ANOVA and Tukey’s Range Test.</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6477b5d995_0_37"/>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Two-Sample t-test</a:t>
            </a:r>
            <a:endParaRPr b="1" i="0" sz="2400" u="none" cap="none" strike="noStrike">
              <a:solidFill>
                <a:srgbClr val="295269"/>
              </a:solidFill>
              <a:latin typeface="Roboto"/>
              <a:ea typeface="Roboto"/>
              <a:cs typeface="Roboto"/>
              <a:sym typeface="Roboto"/>
            </a:endParaRPr>
          </a:p>
        </p:txBody>
      </p:sp>
      <p:sp>
        <p:nvSpPr>
          <p:cNvPr id="371" name="Google Shape;371;g16477b5d995_0_37"/>
          <p:cNvSpPr txBox="1"/>
          <p:nvPr/>
        </p:nvSpPr>
        <p:spPr>
          <a:xfrm>
            <a:off x="4329425" y="1201325"/>
            <a:ext cx="4720500" cy="31650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tstat, pval = ttest_ind(activities_before.avg_pace_int, activities_after.avg_pace_int, equal_var =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0.9836838069182449</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
        <p:nvSpPr>
          <p:cNvPr id="372" name="Google Shape;372;g16477b5d995_0_37"/>
          <p:cNvSpPr txBox="1"/>
          <p:nvPr/>
        </p:nvSpPr>
        <p:spPr>
          <a:xfrm>
            <a:off x="177975" y="1201325"/>
            <a:ext cx="4151400" cy="3165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 used ttest_ind from scipy.stats to run a two-sample t-test comparing my average mile pace before and after March 20, 2022. </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Because the ratio of the standard deviations for the two datasets is not close to 1 (1.5), equal_var = False was needed.</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greater than the significance level of 0.05, so there is not enough evidence to reject the null hypothesis.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6477b5d995_0_4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 One-Way </a:t>
            </a:r>
            <a:r>
              <a:rPr b="1" lang="en" sz="2400">
                <a:solidFill>
                  <a:srgbClr val="295269"/>
                </a:solidFill>
                <a:latin typeface="Roboto"/>
                <a:ea typeface="Roboto"/>
                <a:cs typeface="Roboto"/>
                <a:sym typeface="Roboto"/>
              </a:rPr>
              <a:t>ANOVA </a:t>
            </a:r>
            <a:endParaRPr b="1" i="0" sz="2400" u="none" cap="none" strike="noStrike">
              <a:solidFill>
                <a:srgbClr val="295269"/>
              </a:solidFill>
              <a:latin typeface="Roboto"/>
              <a:ea typeface="Roboto"/>
              <a:cs typeface="Roboto"/>
              <a:sym typeface="Roboto"/>
            </a:endParaRPr>
          </a:p>
        </p:txBody>
      </p:sp>
      <p:sp>
        <p:nvSpPr>
          <p:cNvPr id="378" name="Google Shape;378;g16477b5d995_0_45"/>
          <p:cNvSpPr txBox="1"/>
          <p:nvPr/>
        </p:nvSpPr>
        <p:spPr>
          <a:xfrm>
            <a:off x="3507975" y="1201325"/>
            <a:ext cx="5541900" cy="31650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fstat, pval = f_oneway(activities_after.avg_pace_int, summer_2017.avg_pace_int, summer_2018.avg_pace_int, summer_2019.avg_pace_int, summer_2020.avg_pace_int, summer_2021.avg_pace_int)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0.0008007860446498849</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
        <p:nvSpPr>
          <p:cNvPr id="379" name="Google Shape;379;g16477b5d995_0_45"/>
          <p:cNvSpPr txBox="1"/>
          <p:nvPr/>
        </p:nvSpPr>
        <p:spPr>
          <a:xfrm>
            <a:off x="177975" y="1201325"/>
            <a:ext cx="3330000" cy="3165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 used f_oneway from scipy.stats to compare my average mile pace for March 20 - September 21 of each of the years in the dataset. </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less than the significance level of 0.05, indicating that at least one of the pairs was significantly different, and a Tukey’s Range Test was needed to determine where the significance was.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6477b5d995_0_5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Tukey’s Range Test: Data</a:t>
            </a:r>
            <a:endParaRPr b="1" sz="2400">
              <a:solidFill>
                <a:srgbClr val="295269"/>
              </a:solidFill>
              <a:latin typeface="Roboto"/>
              <a:ea typeface="Roboto"/>
              <a:cs typeface="Roboto"/>
              <a:sym typeface="Roboto"/>
            </a:endParaRPr>
          </a:p>
        </p:txBody>
      </p:sp>
      <p:sp>
        <p:nvSpPr>
          <p:cNvPr id="385" name="Google Shape;385;g16477b5d995_0_52"/>
          <p:cNvSpPr txBox="1"/>
          <p:nvPr/>
        </p:nvSpPr>
        <p:spPr>
          <a:xfrm>
            <a:off x="2915775" y="1201325"/>
            <a:ext cx="6134100" cy="31650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Create dataset of all runs between March 20 and September 21 for each year</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activities_summer = activities_reg[((activities_reg.date &gt;= '2017-03-20') &amp; (activities_reg.date &lt;= '2017-09-21')) | ((activities_reg.date &gt;= '2018-03-20') &amp; (activities_reg.date &lt;= '2018-09-21')) | ((activities_reg.date &gt;= '2019-03-20') &amp; (activities_reg.date &lt;= '2019-09-21')) | ((activities_reg.date &gt;= '2020-03-20') &amp; (activities_reg.date &lt;= '2020-09-21')) | ((activities_reg.date &gt;= '2021-03-20') &amp; (activities_reg.date &lt;= '2021-09-21')) | ((activities_reg.date &gt;= '2022-03-20') &amp; (activities_reg.date &lt;= '2022-09-21'))]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
        <p:nvSpPr>
          <p:cNvPr id="386" name="Google Shape;386;g16477b5d995_0_52"/>
          <p:cNvSpPr txBox="1"/>
          <p:nvPr/>
        </p:nvSpPr>
        <p:spPr>
          <a:xfrm>
            <a:off x="177975" y="1201325"/>
            <a:ext cx="2737800" cy="3165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In order to easily compare just the March - September data for each year, I created an additional dataset called activities_summer.</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This was used for the Tukey’s Range Test to determine which pair(s) had </a:t>
            </a:r>
            <a:r>
              <a:rPr lang="en" sz="1200">
                <a:latin typeface="Roboto"/>
                <a:ea typeface="Roboto"/>
                <a:cs typeface="Roboto"/>
                <a:sym typeface="Roboto"/>
              </a:rPr>
              <a:t>significant</a:t>
            </a:r>
            <a:r>
              <a:rPr lang="en" sz="1200">
                <a:latin typeface="Roboto"/>
                <a:ea typeface="Roboto"/>
                <a:cs typeface="Roboto"/>
                <a:sym typeface="Roboto"/>
              </a:rPr>
              <a:t> differences.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64b0e242a0_0_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5</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Tukey’s Range Test: Results</a:t>
            </a:r>
            <a:endParaRPr b="1" sz="2400">
              <a:solidFill>
                <a:srgbClr val="295269"/>
              </a:solidFill>
              <a:latin typeface="Roboto"/>
              <a:ea typeface="Roboto"/>
              <a:cs typeface="Roboto"/>
              <a:sym typeface="Roboto"/>
            </a:endParaRPr>
          </a:p>
        </p:txBody>
      </p:sp>
      <p:sp>
        <p:nvSpPr>
          <p:cNvPr id="392" name="Google Shape;392;g164b0e242a0_0_0"/>
          <p:cNvSpPr txBox="1"/>
          <p:nvPr/>
        </p:nvSpPr>
        <p:spPr>
          <a:xfrm>
            <a:off x="3311450" y="1201325"/>
            <a:ext cx="5738400" cy="3572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tukey_results = pairwise_tukeyhsd(activities_summer.avg_pace_int, activities_summer.year, 0.05)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print(tukey_results)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Multiple Comparison of Means - Tukey HSD, FWER=0.05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group1 group2 meandiff p-adj   lower   upper  reject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2018  -0.0899 0.9659 -0.4105  0.2306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2019  -0.0048    1.0   -0.38  0.3705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2020   0.1528 0.7854 -0.1857  0.4912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2021   0.3492 0.0338  0.0162  0.6821   True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2022  -0.0138    1.0 -0.3456  0.3179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2019   0.0852 0.9623 -0.2114  0.3817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2020   0.2427 0.0597 -0.0057  0.4911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2021   0.4391    0.0  0.1982    0.68   True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2022   0.0761 0.9422 -0.1631  0.3153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2019   2020   0.1575 0.7054 -0.1582  0.4733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2019   2021   0.3539  0.015   0.044  0.6638   True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2019   2022  -0.0091    1.0 -0.3177  0.2996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2020   2021   0.1964 0.2718 -0.0678  0.4606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2020   2022  -0.1666 0.4521 -0.4293  0.0961  False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2021   2022   -0.363 0.0009 -0.6186 -0.1074   True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sp>
        <p:nvSpPr>
          <p:cNvPr id="393" name="Google Shape;393;g164b0e242a0_0_0"/>
          <p:cNvSpPr txBox="1"/>
          <p:nvPr/>
        </p:nvSpPr>
        <p:spPr>
          <a:xfrm>
            <a:off x="177975" y="1201325"/>
            <a:ext cx="3090600" cy="3572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 used pairwise_tukeyhsd from </a:t>
            </a:r>
            <a:r>
              <a:rPr lang="en" sz="1200">
                <a:latin typeface="Roboto"/>
                <a:ea typeface="Roboto"/>
                <a:cs typeface="Roboto"/>
                <a:sym typeface="Roboto"/>
              </a:rPr>
              <a:t>statsmodels.stats.multicomp to determine which pairs of years were significantly different. </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only year that was significantly different from the others was 2021. Therefore, the null hypothesis can be rejected for that year, but none of the others.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164b0e242a0_0_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4.6</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Visual Comparison of ANOVA Data</a:t>
            </a:r>
            <a:endParaRPr b="1" i="0" sz="2400" u="none" cap="none" strike="noStrike">
              <a:solidFill>
                <a:srgbClr val="295269"/>
              </a:solidFill>
              <a:latin typeface="Roboto"/>
              <a:ea typeface="Roboto"/>
              <a:cs typeface="Roboto"/>
              <a:sym typeface="Roboto"/>
            </a:endParaRPr>
          </a:p>
        </p:txBody>
      </p:sp>
      <p:sp>
        <p:nvSpPr>
          <p:cNvPr id="399" name="Google Shape;399;g164b0e242a0_0_8"/>
          <p:cNvSpPr txBox="1"/>
          <p:nvPr/>
        </p:nvSpPr>
        <p:spPr>
          <a:xfrm>
            <a:off x="274200" y="1737425"/>
            <a:ext cx="3622200" cy="21246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A side-by-side boxplot of my mile pace data by year confirms the results from the ANOVA and Tukey tests.</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averages for all years except 2021 are fairly consistent.</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average for 2021 is higher than the rest.</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Contrary to my hypothesis, my average mile pace in 2022 is actually one of the lowest, despite a few outliers on the higher end.</a:t>
            </a:r>
            <a:endParaRPr sz="1200">
              <a:latin typeface="Roboto"/>
              <a:ea typeface="Roboto"/>
              <a:cs typeface="Roboto"/>
              <a:sym typeface="Roboto"/>
            </a:endParaRPr>
          </a:p>
        </p:txBody>
      </p:sp>
      <p:pic>
        <p:nvPicPr>
          <p:cNvPr id="400" name="Google Shape;400;g164b0e242a0_0_8"/>
          <p:cNvPicPr preferRelativeResize="0"/>
          <p:nvPr/>
        </p:nvPicPr>
        <p:blipFill>
          <a:blip r:embed="rId3">
            <a:alphaModFix/>
          </a:blip>
          <a:stretch>
            <a:fillRect/>
          </a:stretch>
        </p:blipFill>
        <p:spPr>
          <a:xfrm>
            <a:off x="4150875" y="1290174"/>
            <a:ext cx="4605125" cy="326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404" name="Shape 404"/>
        <p:cNvGrpSpPr/>
        <p:nvPr/>
      </p:nvGrpSpPr>
      <p:grpSpPr>
        <a:xfrm>
          <a:off x="0" y="0"/>
          <a:ext cx="0" cy="0"/>
          <a:chOff x="0" y="0"/>
          <a:chExt cx="0" cy="0"/>
        </a:xfrm>
      </p:grpSpPr>
      <p:sp>
        <p:nvSpPr>
          <p:cNvPr id="405" name="Google Shape;405;g164b0e242a0_0_15"/>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95269"/>
                </a:solidFill>
              </a:rPr>
              <a:t>Table of Contents</a:t>
            </a:r>
            <a:endParaRPr b="1">
              <a:solidFill>
                <a:srgbClr val="295269"/>
              </a:solidFill>
              <a:latin typeface="Roboto"/>
              <a:ea typeface="Roboto"/>
              <a:cs typeface="Roboto"/>
              <a:sym typeface="Roboto"/>
            </a:endParaRPr>
          </a:p>
        </p:txBody>
      </p:sp>
      <p:sp>
        <p:nvSpPr>
          <p:cNvPr id="298" name="Google Shape;298;p3"/>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Background</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Goals</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EDA</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1 Analysis</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2 Analysis</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Conclusions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64b0e242a0_0_19"/>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5.1</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Check for Linearity</a:t>
            </a:r>
            <a:endParaRPr b="1" i="0" sz="2400" u="none" cap="none" strike="noStrike">
              <a:solidFill>
                <a:srgbClr val="295269"/>
              </a:solidFill>
              <a:latin typeface="Roboto"/>
              <a:ea typeface="Roboto"/>
              <a:cs typeface="Roboto"/>
              <a:sym typeface="Roboto"/>
            </a:endParaRPr>
          </a:p>
        </p:txBody>
      </p:sp>
      <p:sp>
        <p:nvSpPr>
          <p:cNvPr id="411" name="Google Shape;411;g164b0e242a0_0_19"/>
          <p:cNvSpPr txBox="1"/>
          <p:nvPr/>
        </p:nvSpPr>
        <p:spPr>
          <a:xfrm>
            <a:off x="311700" y="2206513"/>
            <a:ext cx="3622200" cy="13419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A scatter plot of my average mile pace vs the temperature during the run showed the highest visual correlation.</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There appeared to be a curvilinear relationship between the two variables.</a:t>
            </a:r>
            <a:endParaRPr sz="1200">
              <a:latin typeface="Roboto"/>
              <a:ea typeface="Roboto"/>
              <a:cs typeface="Roboto"/>
              <a:sym typeface="Roboto"/>
            </a:endParaRPr>
          </a:p>
        </p:txBody>
      </p:sp>
      <p:pic>
        <p:nvPicPr>
          <p:cNvPr id="412" name="Google Shape;412;g164b0e242a0_0_19"/>
          <p:cNvPicPr preferRelativeResize="0"/>
          <p:nvPr/>
        </p:nvPicPr>
        <p:blipFill>
          <a:blip r:embed="rId3">
            <a:alphaModFix/>
          </a:blip>
          <a:stretch>
            <a:fillRect/>
          </a:stretch>
        </p:blipFill>
        <p:spPr>
          <a:xfrm>
            <a:off x="4434375" y="912775"/>
            <a:ext cx="3758525" cy="39293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5.2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Check for Multicollinearity</a:t>
            </a:r>
            <a:endParaRPr b="1" i="0" sz="2400" u="none" cap="none" strike="noStrike">
              <a:solidFill>
                <a:srgbClr val="295269"/>
              </a:solidFill>
              <a:latin typeface="Roboto"/>
              <a:ea typeface="Roboto"/>
              <a:cs typeface="Roboto"/>
              <a:sym typeface="Roboto"/>
            </a:endParaRPr>
          </a:p>
        </p:txBody>
      </p:sp>
      <p:sp>
        <p:nvSpPr>
          <p:cNvPr id="418" name="Google Shape;418;g164b0e242a0_0_39"/>
          <p:cNvSpPr txBox="1"/>
          <p:nvPr/>
        </p:nvSpPr>
        <p:spPr>
          <a:xfrm>
            <a:off x="311700" y="1718250"/>
            <a:ext cx="3622200" cy="17070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Next I used a heatmap to check for multicollinearity between different parameters.</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It is difficult to see here, but a larger version is available in the Jupyter file.</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Most collinear variables were expected, such as total_ascent/total_descent or distance/calories</a:t>
            </a:r>
            <a:endParaRPr sz="1200">
              <a:latin typeface="Roboto"/>
              <a:ea typeface="Roboto"/>
              <a:cs typeface="Roboto"/>
              <a:sym typeface="Roboto"/>
            </a:endParaRPr>
          </a:p>
        </p:txBody>
      </p:sp>
      <p:pic>
        <p:nvPicPr>
          <p:cNvPr id="419" name="Google Shape;419;g164b0e242a0_0_39"/>
          <p:cNvPicPr preferRelativeResize="0"/>
          <p:nvPr/>
        </p:nvPicPr>
        <p:blipFill>
          <a:blip r:embed="rId3">
            <a:alphaModFix/>
          </a:blip>
          <a:stretch>
            <a:fillRect/>
          </a:stretch>
        </p:blipFill>
        <p:spPr>
          <a:xfrm>
            <a:off x="4572000" y="224700"/>
            <a:ext cx="4353349" cy="4549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5.3</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Linear Regression Model</a:t>
            </a:r>
            <a:endParaRPr b="1" i="0" sz="2400" u="none" cap="none" strike="noStrike">
              <a:solidFill>
                <a:srgbClr val="295269"/>
              </a:solidFill>
              <a:latin typeface="Roboto"/>
              <a:ea typeface="Roboto"/>
              <a:cs typeface="Roboto"/>
              <a:sym typeface="Roboto"/>
            </a:endParaRPr>
          </a:p>
        </p:txBody>
      </p:sp>
      <p:sp>
        <p:nvSpPr>
          <p:cNvPr id="425" name="Google Shape;425;g164b0e242a0_0_46"/>
          <p:cNvSpPr txBox="1"/>
          <p:nvPr/>
        </p:nvSpPr>
        <p:spPr>
          <a:xfrm>
            <a:off x="2568050" y="1201325"/>
            <a:ext cx="64821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model_temp_elev = sm.OLS.from_formula('avg_pace_int ~ temp + np.power(temp, 2) + elev_diff', data = activities_reg).fit()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print(model_temp_elev.summary())</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OLS Regression Results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Dep. Variable:           avg_pace_int   R-squared:                       0.360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Model:                            OLS   Adj. R-squared:                  0.355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Method:                 Least Squares   F-statistic:                     66.09</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Date:                Mon, 10 Oct 2022   Prob (F-statistic):           6.43e-34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Time:                        20:16:13   Log-Likelihood:                -119.37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No. Observations:                 356   AIC:                             246.7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Df Residuals:                     352   BIC:                             262.2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Df Model:                           3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Covariance Type:            nonrobust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coef    std err          t      P&gt;|t|      [0.025      0.975]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Intercept             9.2413      0.260     35.593      0.000       8.731       9.752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temp                 -0.0356      0.008     -4.396      0.000      -0.051      -0.020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np.power(temp, 2)     0.0004   6.21e-05      6.141      0.000       0.000       0.001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elev_diff             0.0024      0.001      4.026      0.000       0.001       0.004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Omnibus:                       50.808   Durbin-Watson:                   1.327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Prob(Omnibus):                  0.000   Jarque-Bera (JB):               78.164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Skew:                           0.888   Prob(JB):                     1.06e-17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Kurtosis:                       4.455   Cond. No.                     7.79e+04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426" name="Google Shape;426;g164b0e242a0_0_46"/>
          <p:cNvSpPr txBox="1"/>
          <p:nvPr/>
        </p:nvSpPr>
        <p:spPr>
          <a:xfrm>
            <a:off x="177975" y="1201325"/>
            <a:ext cx="2390100" cy="3746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tried several combinations of predicting variables for the linear regression model. None of them yielded as strong of results as I was hoping, but the best model I found used the temperature, the square of the temperature, and the total elevation change.</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p-value indicates that these factors do influence my average mile pace.</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41d51219fe_0_3"/>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5.4</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Plot Model Regression Line</a:t>
            </a:r>
            <a:endParaRPr b="1" i="0" sz="2400" u="none" cap="none" strike="noStrike">
              <a:solidFill>
                <a:srgbClr val="295269"/>
              </a:solidFill>
              <a:latin typeface="Roboto"/>
              <a:ea typeface="Roboto"/>
              <a:cs typeface="Roboto"/>
              <a:sym typeface="Roboto"/>
            </a:endParaRPr>
          </a:p>
        </p:txBody>
      </p:sp>
      <p:sp>
        <p:nvSpPr>
          <p:cNvPr id="432" name="Google Shape;432;g141d51219fe_0_3"/>
          <p:cNvSpPr txBox="1"/>
          <p:nvPr/>
        </p:nvSpPr>
        <p:spPr>
          <a:xfrm>
            <a:off x="370900" y="1282854"/>
            <a:ext cx="4380300" cy="15663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regression line from this model follows the curvilinear trend of the data.</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It looks like I run fastest when the temperature is between 45 and 60 degrees.</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This plot adds the elevation difference as the hue, but the legend for that was too big to fit here. The full version is available in the Jupyter file.</a:t>
            </a:r>
            <a:endParaRPr sz="1200">
              <a:latin typeface="Roboto"/>
              <a:ea typeface="Roboto"/>
              <a:cs typeface="Roboto"/>
              <a:sym typeface="Roboto"/>
            </a:endParaRPr>
          </a:p>
        </p:txBody>
      </p:sp>
      <p:pic>
        <p:nvPicPr>
          <p:cNvPr id="433" name="Google Shape;433;g141d51219fe_0_3"/>
          <p:cNvPicPr preferRelativeResize="0"/>
          <p:nvPr/>
        </p:nvPicPr>
        <p:blipFill rotWithShape="1">
          <a:blip r:embed="rId3">
            <a:alphaModFix/>
          </a:blip>
          <a:srcRect b="26820" l="0" r="12831" t="24914"/>
          <a:stretch/>
        </p:blipFill>
        <p:spPr>
          <a:xfrm>
            <a:off x="5017700" y="1129626"/>
            <a:ext cx="3226700" cy="3718726"/>
          </a:xfrm>
          <a:prstGeom prst="rect">
            <a:avLst/>
          </a:prstGeom>
          <a:noFill/>
          <a:ln>
            <a:noFill/>
          </a:ln>
        </p:spPr>
      </p:pic>
      <p:sp>
        <p:nvSpPr>
          <p:cNvPr id="434" name="Google Shape;434;g141d51219fe_0_3"/>
          <p:cNvSpPr txBox="1"/>
          <p:nvPr/>
        </p:nvSpPr>
        <p:spPr>
          <a:xfrm>
            <a:off x="370900" y="2849275"/>
            <a:ext cx="4380300" cy="1702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x = np.linspace(20, 100,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y = model_temp_elev.params[0] + model_temp_elev.params[1]*x + model_temp_elev.params[2]*np.power(x, 2) + model_temp_elev.params[3]*x</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sns.lmplot(x = 'temp', y = 'avg_pace_int', hue = 'elev_diff', fit_reg = False, data = activities_reg)</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plt.title('Linear Regression Model Plot of Running Data')</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plt.plot(x, y, linestyle = 'dashed')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41d51219fe_0_1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5.5</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Calculate and Check Distribution of Residuals</a:t>
            </a:r>
            <a:endParaRPr b="1" i="0" sz="2400" u="none" cap="none" strike="noStrike">
              <a:solidFill>
                <a:srgbClr val="295269"/>
              </a:solidFill>
              <a:latin typeface="Roboto"/>
              <a:ea typeface="Roboto"/>
              <a:cs typeface="Roboto"/>
              <a:sym typeface="Roboto"/>
            </a:endParaRPr>
          </a:p>
        </p:txBody>
      </p:sp>
      <p:sp>
        <p:nvSpPr>
          <p:cNvPr id="440" name="Google Shape;440;g141d51219fe_0_12"/>
          <p:cNvSpPr txBox="1"/>
          <p:nvPr/>
        </p:nvSpPr>
        <p:spPr>
          <a:xfrm>
            <a:off x="370900" y="1524550"/>
            <a:ext cx="3633000" cy="11250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residuals are slightly right-skewed, meaning the model is slightly more likely to predict an average mile pace that is lower than the true value.</a:t>
            </a:r>
            <a:endParaRPr sz="1200">
              <a:latin typeface="Roboto"/>
              <a:ea typeface="Roboto"/>
              <a:cs typeface="Roboto"/>
              <a:sym typeface="Roboto"/>
            </a:endParaRPr>
          </a:p>
        </p:txBody>
      </p:sp>
      <p:sp>
        <p:nvSpPr>
          <p:cNvPr id="441" name="Google Shape;441;g141d51219fe_0_12"/>
          <p:cNvSpPr txBox="1"/>
          <p:nvPr/>
        </p:nvSpPr>
        <p:spPr>
          <a:xfrm>
            <a:off x="370900" y="2649550"/>
            <a:ext cx="3633000" cy="16875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Calculate fitted values and residuals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fitted_values = model_temp_elev.predict(activities_reg)</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residuals = activities_reg.avg_pace_int - fitted_values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Check normality assumption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plt.hist(residuals)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plt.title('Distribution of Residuals from Model')</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pic>
        <p:nvPicPr>
          <p:cNvPr id="442" name="Google Shape;442;g141d51219fe_0_12"/>
          <p:cNvPicPr preferRelativeResize="0"/>
          <p:nvPr/>
        </p:nvPicPr>
        <p:blipFill>
          <a:blip r:embed="rId3">
            <a:alphaModFix/>
          </a:blip>
          <a:stretch>
            <a:fillRect/>
          </a:stretch>
        </p:blipFill>
        <p:spPr>
          <a:xfrm>
            <a:off x="4533550" y="1482425"/>
            <a:ext cx="4180650" cy="2943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41d51219fe_0_2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5.6</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Check Homoscedasticity Assumption</a:t>
            </a:r>
            <a:endParaRPr b="1" i="0" sz="2400" u="none" cap="none" strike="noStrike">
              <a:solidFill>
                <a:srgbClr val="295269"/>
              </a:solidFill>
              <a:latin typeface="Roboto"/>
              <a:ea typeface="Roboto"/>
              <a:cs typeface="Roboto"/>
              <a:sym typeface="Roboto"/>
            </a:endParaRPr>
          </a:p>
        </p:txBody>
      </p:sp>
      <p:sp>
        <p:nvSpPr>
          <p:cNvPr id="448" name="Google Shape;448;g141d51219fe_0_22"/>
          <p:cNvSpPr txBox="1"/>
          <p:nvPr/>
        </p:nvSpPr>
        <p:spPr>
          <a:xfrm>
            <a:off x="370900" y="1894575"/>
            <a:ext cx="3633000" cy="9546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residuals look evenly distributed across the fitted values, confirming the homoscedasticity assumption.</a:t>
            </a:r>
            <a:endParaRPr sz="1200">
              <a:latin typeface="Roboto"/>
              <a:ea typeface="Roboto"/>
              <a:cs typeface="Roboto"/>
              <a:sym typeface="Roboto"/>
            </a:endParaRPr>
          </a:p>
        </p:txBody>
      </p:sp>
      <p:sp>
        <p:nvSpPr>
          <p:cNvPr id="449" name="Google Shape;449;g141d51219fe_0_22"/>
          <p:cNvSpPr txBox="1"/>
          <p:nvPr/>
        </p:nvSpPr>
        <p:spPr>
          <a:xfrm>
            <a:off x="370900" y="2849275"/>
            <a:ext cx="3633000" cy="11397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Check homoscedasticity assumption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plt.scatter(fitted_values, residuals)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plt.axhline(y=0, color='black', linestyle='-')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plt.title('Model Residuals vs. Fitted Values')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pic>
        <p:nvPicPr>
          <p:cNvPr id="450" name="Google Shape;450;g141d51219fe_0_22"/>
          <p:cNvPicPr preferRelativeResize="0"/>
          <p:nvPr/>
        </p:nvPicPr>
        <p:blipFill>
          <a:blip r:embed="rId3">
            <a:alphaModFix/>
          </a:blip>
          <a:stretch>
            <a:fillRect/>
          </a:stretch>
        </p:blipFill>
        <p:spPr>
          <a:xfrm>
            <a:off x="4462325" y="1526850"/>
            <a:ext cx="4097925" cy="2846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454" name="Shape 454"/>
        <p:cNvGrpSpPr/>
        <p:nvPr/>
      </p:nvGrpSpPr>
      <p:grpSpPr>
        <a:xfrm>
          <a:off x="0" y="0"/>
          <a:ext cx="0" cy="0"/>
          <a:chOff x="0" y="0"/>
          <a:chExt cx="0" cy="0"/>
        </a:xfrm>
      </p:grpSpPr>
      <p:sp>
        <p:nvSpPr>
          <p:cNvPr id="455" name="Google Shape;455;g141d51219fe_0_31"/>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6</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Conclusions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6477b5d995_0_1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6</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Conclusions: Goal 1</a:t>
            </a:r>
            <a:endParaRPr b="1" i="0" sz="2400" u="none" cap="none" strike="noStrike">
              <a:solidFill>
                <a:srgbClr val="295269"/>
              </a:solidFill>
              <a:latin typeface="Roboto"/>
              <a:ea typeface="Roboto"/>
              <a:cs typeface="Roboto"/>
              <a:sym typeface="Roboto"/>
            </a:endParaRPr>
          </a:p>
        </p:txBody>
      </p:sp>
      <p:sp>
        <p:nvSpPr>
          <p:cNvPr id="461" name="Google Shape;461;g16477b5d995_0_18"/>
          <p:cNvSpPr txBox="1"/>
          <p:nvPr/>
        </p:nvSpPr>
        <p:spPr>
          <a:xfrm>
            <a:off x="407050" y="1618200"/>
            <a:ext cx="7719000" cy="19071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There is not enough evidence to reject the null hypothesis. The p-value of the two-sample t-test between data from before and after March 20, 2022 is 0.98, much higher than the significance threshold of 0.05, indicating that there is not a significant difference between the two data sets.</a:t>
            </a:r>
            <a:endParaRPr sz="1200">
              <a:latin typeface="Roboto"/>
              <a:ea typeface="Roboto"/>
              <a:cs typeface="Roboto"/>
              <a:sym typeface="Roboto"/>
            </a:endParaRPr>
          </a:p>
          <a:p>
            <a:pPr indent="0" lvl="0" marL="457200" marR="0" rtl="0" algn="l">
              <a:lnSpc>
                <a:spcPct val="115000"/>
              </a:lnSpc>
              <a:spcBef>
                <a:spcPts val="0"/>
              </a:spcBef>
              <a:spcAft>
                <a:spcPts val="0"/>
              </a:spcAft>
              <a:buNone/>
            </a:pPr>
            <a:r>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one-way ANOVA showed that the data from at least one year was significantly different than the others, but that year was 2021, not 2022. This is further illustrated by the side-by-side boxplots of the data.</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My average mile pace for regular 3-4 mile runs has remained roughly consistent over the past 6 years.</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41d51219fe_0_4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6</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Conclusions: Goal 2</a:t>
            </a:r>
            <a:endParaRPr b="1" i="0" sz="2400" u="none" cap="none" strike="noStrike">
              <a:solidFill>
                <a:srgbClr val="295269"/>
              </a:solidFill>
              <a:latin typeface="Roboto"/>
              <a:ea typeface="Roboto"/>
              <a:cs typeface="Roboto"/>
              <a:sym typeface="Roboto"/>
            </a:endParaRPr>
          </a:p>
        </p:txBody>
      </p:sp>
      <p:sp>
        <p:nvSpPr>
          <p:cNvPr id="467" name="Google Shape;467;g141d51219fe_0_40"/>
          <p:cNvSpPr txBox="1"/>
          <p:nvPr/>
        </p:nvSpPr>
        <p:spPr>
          <a:xfrm>
            <a:off x="407050" y="1618200"/>
            <a:ext cx="7719000" cy="19071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best model I was able to make used the temperature, the square of the temperature, and the total elevation change to predict my average mile pace. Surprisingly, the distance of the run did not have a large impact on the average mile pace. This could be because I am more likely to run longer distances when I am training for a race, and therefore in better shape.</a:t>
            </a:r>
            <a:endParaRPr sz="1200">
              <a:latin typeface="Roboto"/>
              <a:ea typeface="Roboto"/>
              <a:cs typeface="Roboto"/>
              <a:sym typeface="Roboto"/>
            </a:endParaRPr>
          </a:p>
          <a:p>
            <a:pPr indent="0" lvl="0" marL="457200" marR="0" rtl="0" algn="l">
              <a:lnSpc>
                <a:spcPct val="115000"/>
              </a:lnSpc>
              <a:spcBef>
                <a:spcPts val="0"/>
              </a:spcBef>
              <a:spcAft>
                <a:spcPts val="0"/>
              </a:spcAft>
              <a:buNone/>
            </a:pPr>
            <a:r>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 am not very satisfied with this model, since the R-squared value is only 0.360, meaning that only 36.0% of the variation in pace can be explained by these predictors. I would like to revisit this data after I learn more about machine learning and make a new model.</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141d51219fe_0_4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6</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Other Observations</a:t>
            </a:r>
            <a:endParaRPr b="1" i="0" sz="2400" u="none" cap="none" strike="noStrike">
              <a:solidFill>
                <a:srgbClr val="295269"/>
              </a:solidFill>
              <a:latin typeface="Roboto"/>
              <a:ea typeface="Roboto"/>
              <a:cs typeface="Roboto"/>
              <a:sym typeface="Roboto"/>
            </a:endParaRPr>
          </a:p>
        </p:txBody>
      </p:sp>
      <p:sp>
        <p:nvSpPr>
          <p:cNvPr id="473" name="Google Shape;473;g141d51219fe_0_48"/>
          <p:cNvSpPr txBox="1"/>
          <p:nvPr/>
        </p:nvSpPr>
        <p:spPr>
          <a:xfrm>
            <a:off x="407050" y="1618200"/>
            <a:ext cx="7719000" cy="22746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distribution of my mile paces is normal, but slightly right-skewed (skewed towards slower times).</a:t>
            </a:r>
            <a:endParaRPr sz="1200">
              <a:latin typeface="Roboto"/>
              <a:ea typeface="Roboto"/>
              <a:cs typeface="Roboto"/>
              <a:sym typeface="Roboto"/>
            </a:endParaRPr>
          </a:p>
          <a:p>
            <a:pPr indent="0" lvl="0" marL="457200" marR="0" rtl="0" algn="l">
              <a:lnSpc>
                <a:spcPct val="115000"/>
              </a:lnSpc>
              <a:spcBef>
                <a:spcPts val="0"/>
              </a:spcBef>
              <a:spcAft>
                <a:spcPts val="0"/>
              </a:spcAft>
              <a:buNone/>
            </a:pPr>
            <a:r>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My total run distance by year (Jan-Sept) was pretty consistent for 2017-2019, then dropped to a lower, but still consistent level for 2020-2022. This makes sense, because I was using training schedules in 2017-2019, which leads me to run farther. This is also demonstrated in the heatmap of miles per month, where I ran more miles in the summers of those years than any other times in this dataset.</a:t>
            </a:r>
            <a:endParaRPr sz="1200">
              <a:latin typeface="Roboto"/>
              <a:ea typeface="Roboto"/>
              <a:cs typeface="Roboto"/>
              <a:sym typeface="Roboto"/>
            </a:endParaRPr>
          </a:p>
          <a:p>
            <a:pPr indent="0" lvl="0" marL="457200" marR="0" rtl="0" algn="l">
              <a:lnSpc>
                <a:spcPct val="115000"/>
              </a:lnSpc>
              <a:spcBef>
                <a:spcPts val="0"/>
              </a:spcBef>
              <a:spcAft>
                <a:spcPts val="0"/>
              </a:spcAft>
              <a:buNone/>
            </a:pPr>
            <a:r>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 typically run fastest in the temperature range of 45-65 degrees.</a:t>
            </a:r>
            <a:endParaRPr sz="1200">
              <a:latin typeface="Roboto"/>
              <a:ea typeface="Roboto"/>
              <a:cs typeface="Roboto"/>
              <a:sym typeface="Roboto"/>
            </a:endParaRPr>
          </a:p>
          <a:p>
            <a:pPr indent="0" lvl="0" marL="457200" marR="0" rtl="0" algn="l">
              <a:lnSpc>
                <a:spcPct val="115000"/>
              </a:lnSpc>
              <a:spcBef>
                <a:spcPts val="0"/>
              </a:spcBef>
              <a:spcAft>
                <a:spcPts val="0"/>
              </a:spcAft>
              <a:buNone/>
            </a:pPr>
            <a:r>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The full code can be found on my Github account: </a:t>
            </a:r>
            <a:r>
              <a:rPr lang="en" sz="1200" u="sng">
                <a:solidFill>
                  <a:schemeClr val="hlink"/>
                </a:solidFill>
                <a:latin typeface="Roboto"/>
                <a:ea typeface="Roboto"/>
                <a:cs typeface="Roboto"/>
                <a:sym typeface="Roboto"/>
                <a:hlinkClick r:id="rId3"/>
              </a:rPr>
              <a:t>https://github.com/bethharvey</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02" name="Shape 302"/>
        <p:cNvGrpSpPr/>
        <p:nvPr/>
      </p:nvGrpSpPr>
      <p:grpSpPr>
        <a:xfrm>
          <a:off x="0" y="0"/>
          <a:ext cx="0" cy="0"/>
          <a:chOff x="0" y="0"/>
          <a:chExt cx="0" cy="0"/>
        </a:xfrm>
      </p:grpSpPr>
      <p:sp>
        <p:nvSpPr>
          <p:cNvPr id="303" name="Google Shape;303;p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Roboto Black"/>
                <a:ea typeface="Roboto Black"/>
                <a:cs typeface="Roboto Black"/>
                <a:sym typeface="Roboto Black"/>
              </a:rPr>
              <a:t>1. Data </a:t>
            </a:r>
            <a:r>
              <a:rPr lang="en" sz="4800">
                <a:solidFill>
                  <a:schemeClr val="lt1"/>
                </a:solidFill>
                <a:latin typeface="Roboto Black"/>
                <a:ea typeface="Roboto Black"/>
                <a:cs typeface="Roboto Black"/>
                <a:sym typeface="Roboto Black"/>
              </a:rPr>
              <a:t>Background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1.1 </a:t>
            </a:r>
            <a:r>
              <a:rPr b="1" lang="en" sz="2400">
                <a:solidFill>
                  <a:srgbClr val="295269"/>
                </a:solidFill>
                <a:latin typeface="Roboto"/>
                <a:ea typeface="Roboto"/>
                <a:cs typeface="Roboto"/>
                <a:sym typeface="Roboto"/>
              </a:rPr>
              <a:t>Data Background</a:t>
            </a:r>
            <a:endParaRPr b="1" i="0" sz="2400" u="none" cap="none" strike="noStrike">
              <a:solidFill>
                <a:srgbClr val="295269"/>
              </a:solidFill>
              <a:latin typeface="Roboto"/>
              <a:ea typeface="Roboto"/>
              <a:cs typeface="Roboto"/>
              <a:sym typeface="Roboto"/>
            </a:endParaRPr>
          </a:p>
        </p:txBody>
      </p:sp>
      <p:sp>
        <p:nvSpPr>
          <p:cNvPr id="309" name="Google Shape;309;p5"/>
          <p:cNvSpPr txBox="1"/>
          <p:nvPr/>
        </p:nvSpPr>
        <p:spPr>
          <a:xfrm>
            <a:off x="177975" y="1201325"/>
            <a:ext cx="8520600" cy="33648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original CSV file (activities_all) is exported from my Garmin Connect account and contains the data collected by my Garmin watch when I go running. The main information I wanted from this includes the distance of the run in miles and my average mile pace, but it also includes columns such as minimum and maximum elevation, total time, and maximum and average heart rate. Unfortunately, the weather data for each run is not contained in the CSV, because it was not collected by the watch. Instead, it is displayed on the map for each individual run, so I entered it manually from there into new columns in the dataframe. There were several default columns for information from other activity types, such as swimming, that I removed because they did not contain any information.</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original data ranges in date from December 26, 2015 to September 21, 2022. However, there were not many data points for 2015 or 2016, so only activities from 2017-2022 are included in the analyses. Additionally, I was using a training program for some of the activities, which includes switching between walking, running, and sprinting, so I did not include those activities, since my average pace would not be representative of a typical run. I also removed data for any runs under two miles, since I don’t record runs under that distance, so that data would have come from an </a:t>
            </a:r>
            <a:r>
              <a:rPr lang="en" sz="1200">
                <a:latin typeface="Roboto"/>
                <a:ea typeface="Roboto"/>
                <a:cs typeface="Roboto"/>
                <a:sym typeface="Roboto"/>
              </a:rPr>
              <a:t>error, such as my watch losing signal or battery life part way through a run.</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313" name="Shape 313"/>
        <p:cNvGrpSpPr/>
        <p:nvPr/>
      </p:nvGrpSpPr>
      <p:grpSpPr>
        <a:xfrm>
          <a:off x="0" y="0"/>
          <a:ext cx="0" cy="0"/>
          <a:chOff x="0" y="0"/>
          <a:chExt cx="0" cy="0"/>
        </a:xfrm>
      </p:grpSpPr>
      <p:sp>
        <p:nvSpPr>
          <p:cNvPr id="314" name="Google Shape;314;g16442254192_0_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Goals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6442254192_0_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Goals of Analysis</a:t>
            </a:r>
            <a:endParaRPr b="1" i="0" sz="2400" u="none" cap="none" strike="noStrike">
              <a:solidFill>
                <a:srgbClr val="295269"/>
              </a:solidFill>
              <a:latin typeface="Roboto"/>
              <a:ea typeface="Roboto"/>
              <a:cs typeface="Roboto"/>
              <a:sym typeface="Roboto"/>
            </a:endParaRPr>
          </a:p>
        </p:txBody>
      </p:sp>
      <p:sp>
        <p:nvSpPr>
          <p:cNvPr id="320" name="Google Shape;320;g16442254192_0_4"/>
          <p:cNvSpPr txBox="1"/>
          <p:nvPr/>
        </p:nvSpPr>
        <p:spPr>
          <a:xfrm>
            <a:off x="177975" y="1066550"/>
            <a:ext cx="8654400" cy="39564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Goal 1:</a:t>
            </a:r>
            <a:endParaRPr sz="1200">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I have been feeling more tired than usual since February or March of 2022. I would like to find out if that has affected my running habits in any way. I will determine this by using a two-sample t-test to compare my average mile pace for all activities before March 20, 2022 to those after that date. </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 will also use ANOVA and Tukey’s Range Test to compare my average mile paces from March 20 - September 21 for each year included in the dataset.</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I will limit the analysis for this goal to runs between 3 and 4 miles in length, since the length of a run could impact my mile pace.</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Null Hypothesis: There is no difference in my average mile pace before and after March 20, 2022.</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Alternative Hypothesis: There is a difference in my average mile pace before and after March 20, 2022.</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Significance Level: 0.05</a:t>
            </a:r>
            <a:endParaRPr sz="1200">
              <a:latin typeface="Roboto"/>
              <a:ea typeface="Roboto"/>
              <a:cs typeface="Roboto"/>
              <a:sym typeface="Roboto"/>
            </a:endParaRPr>
          </a:p>
          <a:p>
            <a:pPr indent="0" lvl="0" marL="45720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Goal 2:</a:t>
            </a:r>
            <a:endParaRPr sz="1200">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I will use linear regression to create a model to predict my average mile pace based on features of the run, such as temperature, distance, and elevation.</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Null Hypothesis: My average mile pace is not influenced by factors such as run distance, temperature, etc.</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Alternative Hypothesis: My average mile pace is influenced by factors such as run distance, temperature, etc.</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Significance Level: 0.05</a:t>
            </a:r>
            <a:endParaRPr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324" name="Shape 324"/>
        <p:cNvGrpSpPr/>
        <p:nvPr/>
      </p:nvGrpSpPr>
      <p:grpSpPr>
        <a:xfrm>
          <a:off x="0" y="0"/>
          <a:ext cx="0" cy="0"/>
          <a:chOff x="0" y="0"/>
          <a:chExt cx="0" cy="0"/>
        </a:xfrm>
      </p:grpSpPr>
      <p:sp>
        <p:nvSpPr>
          <p:cNvPr id="325" name="Google Shape;325;g16442254192_0_1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Exploratory Data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16442254192_0_1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Mile Pace Distribution</a:t>
            </a:r>
            <a:endParaRPr b="1" i="0" sz="2400" u="none" cap="none" strike="noStrike">
              <a:solidFill>
                <a:srgbClr val="295269"/>
              </a:solidFill>
              <a:latin typeface="Roboto"/>
              <a:ea typeface="Roboto"/>
              <a:cs typeface="Roboto"/>
              <a:sym typeface="Roboto"/>
            </a:endParaRPr>
          </a:p>
        </p:txBody>
      </p:sp>
      <p:sp>
        <p:nvSpPr>
          <p:cNvPr id="331" name="Google Shape;331;g16442254192_0_14"/>
          <p:cNvSpPr txBox="1"/>
          <p:nvPr/>
        </p:nvSpPr>
        <p:spPr>
          <a:xfrm>
            <a:off x="207575" y="2264625"/>
            <a:ext cx="3936900" cy="9177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distribution of my average pace per mile is approximately normally distributed, but slightly right-skewed.</a:t>
            </a:r>
            <a:endParaRPr b="0" i="0" sz="1200" u="none" cap="none" strike="noStrike">
              <a:solidFill>
                <a:srgbClr val="000000"/>
              </a:solidFill>
              <a:latin typeface="Roboto"/>
              <a:ea typeface="Roboto"/>
              <a:cs typeface="Roboto"/>
              <a:sym typeface="Roboto"/>
            </a:endParaRPr>
          </a:p>
        </p:txBody>
      </p:sp>
      <p:pic>
        <p:nvPicPr>
          <p:cNvPr id="332" name="Google Shape;332;g16442254192_0_14"/>
          <p:cNvPicPr preferRelativeResize="0"/>
          <p:nvPr/>
        </p:nvPicPr>
        <p:blipFill>
          <a:blip r:embed="rId3">
            <a:alphaModFix/>
          </a:blip>
          <a:stretch>
            <a:fillRect/>
          </a:stretch>
        </p:blipFill>
        <p:spPr>
          <a:xfrm>
            <a:off x="4218625" y="1282625"/>
            <a:ext cx="4623575" cy="340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6442254192_0_2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a:t>
            </a:r>
            <a:r>
              <a:rPr b="1" lang="en" sz="2400">
                <a:solidFill>
                  <a:srgbClr val="295269"/>
                </a:solidFill>
                <a:latin typeface="Roboto"/>
                <a:ea typeface="Roboto"/>
                <a:cs typeface="Roboto"/>
                <a:sym typeface="Roboto"/>
              </a:rPr>
              <a:t>Total Miles by Year</a:t>
            </a:r>
            <a:endParaRPr b="1" i="0" sz="2400" u="none" cap="none" strike="noStrike">
              <a:solidFill>
                <a:srgbClr val="295269"/>
              </a:solidFill>
              <a:latin typeface="Roboto"/>
              <a:ea typeface="Roboto"/>
              <a:cs typeface="Roboto"/>
              <a:sym typeface="Roboto"/>
            </a:endParaRPr>
          </a:p>
        </p:txBody>
      </p:sp>
      <p:sp>
        <p:nvSpPr>
          <p:cNvPr id="338" name="Google Shape;338;g16442254192_0_21"/>
          <p:cNvSpPr txBox="1"/>
          <p:nvPr/>
        </p:nvSpPr>
        <p:spPr>
          <a:xfrm>
            <a:off x="274200" y="1951338"/>
            <a:ext cx="3936900" cy="1816800"/>
          </a:xfrm>
          <a:prstGeom prst="rect">
            <a:avLst/>
          </a:prstGeom>
          <a:noFill/>
          <a:ln cap="flat" cmpd="sng" w="9525">
            <a:solidFill>
              <a:srgbClr val="B7B7B7"/>
            </a:solidFill>
            <a:prstDash val="solid"/>
            <a:round/>
            <a:headEnd len="sm" w="sm" type="none"/>
            <a:tailEnd len="sm" w="sm" type="none"/>
          </a:ln>
        </p:spPr>
        <p:txBody>
          <a:bodyPr anchorCtr="0" anchor="t" bIns="91425" lIns="171450" spcFirstLastPara="1" rIns="91425" wrap="square" tIns="91425">
            <a:noAutofit/>
          </a:bodyPr>
          <a:lstStyle/>
          <a:p>
            <a:pPr indent="-171450" lvl="0" marL="171450" marR="0" rtl="0" algn="l">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total number of miles I ran per year was fairly consistent from 2017-2019 and from 2020-2022. This is most likely because I trained for races in 2017, 2018, and 2019, which leads to me running more.</a:t>
            </a:r>
            <a:endParaRPr sz="1200">
              <a:latin typeface="Roboto"/>
              <a:ea typeface="Roboto"/>
              <a:cs typeface="Roboto"/>
              <a:sym typeface="Roboto"/>
            </a:endParaRPr>
          </a:p>
          <a:p>
            <a:pPr indent="-171450" lvl="0" marL="171450" marR="0" rtl="0" algn="l">
              <a:lnSpc>
                <a:spcPct val="115000"/>
              </a:lnSpc>
              <a:spcBef>
                <a:spcPts val="0"/>
              </a:spcBef>
              <a:spcAft>
                <a:spcPts val="0"/>
              </a:spcAft>
              <a:buSzPts val="1200"/>
              <a:buFont typeface="Roboto"/>
              <a:buChar char="●"/>
            </a:pPr>
            <a:r>
              <a:rPr lang="en" sz="1200">
                <a:latin typeface="Roboto"/>
                <a:ea typeface="Roboto"/>
                <a:cs typeface="Roboto"/>
                <a:sym typeface="Roboto"/>
              </a:rPr>
              <a:t>This data is limited to January - September of each year, because that’s all the data I have for 2022.</a:t>
            </a:r>
            <a:endParaRPr sz="1200">
              <a:latin typeface="Roboto"/>
              <a:ea typeface="Roboto"/>
              <a:cs typeface="Roboto"/>
              <a:sym typeface="Roboto"/>
            </a:endParaRPr>
          </a:p>
        </p:txBody>
      </p:sp>
      <p:pic>
        <p:nvPicPr>
          <p:cNvPr id="339" name="Google Shape;339;g16442254192_0_21"/>
          <p:cNvPicPr preferRelativeResize="0"/>
          <p:nvPr/>
        </p:nvPicPr>
        <p:blipFill>
          <a:blip r:embed="rId3">
            <a:alphaModFix/>
          </a:blip>
          <a:stretch>
            <a:fillRect/>
          </a:stretch>
        </p:blipFill>
        <p:spPr>
          <a:xfrm>
            <a:off x="4483398" y="1367050"/>
            <a:ext cx="4177378" cy="2985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